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5"/>
  </p:notesMasterIdLst>
  <p:sldIdLst>
    <p:sldId id="290" r:id="rId2"/>
    <p:sldId id="304" r:id="rId3"/>
    <p:sldId id="293" r:id="rId4"/>
    <p:sldId id="277" r:id="rId5"/>
    <p:sldId id="278" r:id="rId6"/>
    <p:sldId id="291" r:id="rId7"/>
    <p:sldId id="280" r:id="rId8"/>
    <p:sldId id="281" r:id="rId9"/>
    <p:sldId id="282" r:id="rId10"/>
    <p:sldId id="283" r:id="rId11"/>
    <p:sldId id="284" r:id="rId12"/>
    <p:sldId id="295" r:id="rId13"/>
    <p:sldId id="305" r:id="rId14"/>
    <p:sldId id="296" r:id="rId15"/>
    <p:sldId id="297" r:id="rId16"/>
    <p:sldId id="300" r:id="rId17"/>
    <p:sldId id="299" r:id="rId18"/>
    <p:sldId id="298" r:id="rId19"/>
    <p:sldId id="301" r:id="rId20"/>
    <p:sldId id="302" r:id="rId21"/>
    <p:sldId id="306" r:id="rId22"/>
    <p:sldId id="307" r:id="rId23"/>
    <p:sldId id="30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0453" autoAdjust="0"/>
  </p:normalViewPr>
  <p:slideViewPr>
    <p:cSldViewPr snapToGrid="0" snapToObjects="1">
      <p:cViewPr varScale="1">
        <p:scale>
          <a:sx n="135" d="100"/>
          <a:sy n="135" d="100"/>
        </p:scale>
        <p:origin x="-16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26/02/19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public.etherpad-mozilla.org/p/2019-2-26-cruk-ci-myrd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2.wdp"/><Relationship Id="rId5" Type="http://schemas.openxmlformats.org/officeDocument/2006/relationships/hyperlink" Target="http://www.data.cam.ac.uk/data-management-guide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doaj.org/" TargetMode="External"/><Relationship Id="rId5" Type="http://schemas.openxmlformats.org/officeDocument/2006/relationships/hyperlink" Target="https://riojournal.com/" TargetMode="External"/><Relationship Id="rId6" Type="http://schemas.openxmlformats.org/officeDocument/2006/relationships/image" Target="../media/image26.png"/><Relationship Id="rId7" Type="http://schemas.openxmlformats.org/officeDocument/2006/relationships/hyperlink" Target="https://www.biorxiv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services" TargetMode="External"/><Relationship Id="rId4" Type="http://schemas.openxmlformats.org/officeDocument/2006/relationships/hyperlink" Target="https://zenodo.org/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gitlab.com" TargetMode="External"/><Relationship Id="rId7" Type="http://schemas.openxmlformats.org/officeDocument/2006/relationships/hyperlink" Target="https://bitbucket.org" TargetMode="Externa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e3data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hyperlink" Target="https://www.openaccess.cam.ac.uk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osf.io/" TargetMode="Externa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hyperlink" Target="https://choosealicense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pensource.org/licens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hyperlink" Target="https://www.cancerresearchuk.org/sites/default/files/policy_on_open_acces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frama.link/manage-data-quiz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s.ch.cam.ac.uk/pmr/2011/08/01/why-you-need-a-data-management-plan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hyperlink" Target="https://en.wikipedia.org/wiki/The_Screa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4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sharing and 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Anne </a:t>
            </a:r>
            <a:r>
              <a:rPr lang="en-US" dirty="0" err="1" smtClean="0"/>
              <a:t>Pajon</a:t>
            </a:r>
            <a:endParaRPr lang="en-US" dirty="0"/>
          </a:p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February 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1" y="6161092"/>
            <a:ext cx="1117600" cy="39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3426" y="6554792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 smtClean="0">
                <a:hlinkClick r:id="rId3"/>
              </a:rPr>
              <a:t>Creative Commons Attribution 4.0 International License</a:t>
            </a:r>
            <a:r>
              <a:rPr lang="en-US" sz="1200" i="1" dirty="0" smtClean="0"/>
              <a:t>.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356750" y="521619"/>
            <a:ext cx="8408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will be using an electronic whiteboard (</a:t>
            </a:r>
            <a:r>
              <a:rPr lang="en-GB" i="1" dirty="0" err="1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Etherpad</a:t>
            </a: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ctr" fontAlgn="base">
              <a:spcAft>
                <a:spcPts val="0"/>
              </a:spcAft>
            </a:pP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Please </a:t>
            </a: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log onto your computer and access:</a:t>
            </a:r>
            <a:b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https://public.etherpad-mozilla.org/p/2019-2-26-cruk-ci-myrd</a:t>
            </a:r>
            <a:endParaRPr lang="en-GB" dirty="0">
              <a:solidFill>
                <a:srgbClr val="373737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5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61607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638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84804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248783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644864" y="2637178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TB (£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243884" y="2636851"/>
            <a:ext cx="1161216" cy="5813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 (free)</a:t>
            </a:r>
          </a:p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TB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(£55)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538609" y="3515529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03258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6667" y="2637178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(£9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191812" y="5250515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119217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876063" y="4723733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14"/>
          <p:cNvSpPr txBox="1"/>
          <p:nvPr/>
        </p:nvSpPr>
        <p:spPr>
          <a:xfrm>
            <a:off x="7615826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6014398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374027" y="5961655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01006" y="4169844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45970" y="3515529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4973702" y="4169844"/>
            <a:ext cx="1183421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5 TB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0"/>
          <p:cNvSpPr txBox="1"/>
          <p:nvPr/>
        </p:nvSpPr>
        <p:spPr>
          <a:xfrm>
            <a:off x="471376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4921127" y="6055875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55138" y="3515529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61655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437203" y="4169844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7284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backup and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 of the cloud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security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cost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 cloud storage supplier reliable?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Is there hidden cost? 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Have you lost control over your data?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data sharing is important?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Data should be </a:t>
            </a:r>
            <a:r>
              <a:rPr lang="en-US" i="1" dirty="0"/>
              <a:t>shared to move our knowledge </a:t>
            </a:r>
            <a:r>
              <a:rPr lang="en-US" i="1" dirty="0" smtClean="0"/>
              <a:t>forward.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</a:t>
            </a:r>
            <a:r>
              <a:rPr lang="en-US" dirty="0" smtClean="0"/>
              <a:t>Policies</a:t>
            </a:r>
            <a:endParaRPr lang="en-US" dirty="0"/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0" y="2325947"/>
            <a:ext cx="6324910" cy="4532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100000" l="7034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978" y="1530297"/>
            <a:ext cx="1629977" cy="7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090" y="1855447"/>
            <a:ext cx="6324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hlinkClick r:id="rId5"/>
              </a:rPr>
              <a:t>http</a:t>
            </a:r>
            <a:r>
              <a:rPr lang="en-US" sz="2000" b="1" dirty="0">
                <a:hlinkClick r:id="rId5"/>
              </a:rPr>
              <a:t>://www.data.cam.ac.uk/data-management-</a:t>
            </a:r>
            <a:r>
              <a:rPr lang="en-US" sz="2000" b="1" dirty="0" smtClean="0">
                <a:hlinkClick r:id="rId5"/>
              </a:rPr>
              <a:t>guide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40413" y="2497257"/>
            <a:ext cx="287110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Most research funders </a:t>
            </a:r>
            <a:r>
              <a:rPr lang="en-US" sz="2000" dirty="0" smtClean="0"/>
              <a:t>have </a:t>
            </a:r>
            <a:r>
              <a:rPr lang="en-US" sz="2000" dirty="0"/>
              <a:t>also introduced </a:t>
            </a:r>
            <a:r>
              <a:rPr lang="en-US" sz="2400" b="1" dirty="0"/>
              <a:t>policies</a:t>
            </a:r>
            <a:r>
              <a:rPr lang="en-US" sz="2400" dirty="0"/>
              <a:t> </a:t>
            </a:r>
            <a:r>
              <a:rPr lang="en-US" sz="2000" dirty="0"/>
              <a:t>on research data management.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The </a:t>
            </a:r>
            <a:r>
              <a:rPr lang="en-US" sz="2000" dirty="0"/>
              <a:t>general expectation is that publicly funded research data are a </a:t>
            </a:r>
            <a:r>
              <a:rPr lang="en-US" sz="2400" b="1" dirty="0"/>
              <a:t>public good</a:t>
            </a:r>
            <a:r>
              <a:rPr lang="en-US" sz="2000" dirty="0"/>
              <a:t>, and should be made </a:t>
            </a:r>
            <a:r>
              <a:rPr lang="en-US" sz="2400" b="1" dirty="0"/>
              <a:t>openly available </a:t>
            </a:r>
            <a:r>
              <a:rPr lang="en-US" sz="2000" dirty="0"/>
              <a:t>with as few restrictions as possible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 to share?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ata &amp; metadata</a:t>
            </a:r>
          </a:p>
          <a:p>
            <a:pPr lvl="1"/>
            <a:r>
              <a:rPr lang="en-US" dirty="0" smtClean="0"/>
              <a:t>Raw</a:t>
            </a:r>
          </a:p>
          <a:p>
            <a:pPr lvl="1"/>
            <a:r>
              <a:rPr lang="en-US" dirty="0" smtClean="0"/>
              <a:t>Processed</a:t>
            </a:r>
          </a:p>
          <a:p>
            <a:r>
              <a:rPr lang="en-US" dirty="0" smtClean="0"/>
              <a:t>Code (</a:t>
            </a:r>
            <a:r>
              <a:rPr lang="en-US" sz="2000" dirty="0" smtClean="0"/>
              <a:t>software and scripts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Methods</a:t>
            </a:r>
          </a:p>
          <a:p>
            <a:r>
              <a:rPr lang="en-US" dirty="0" smtClean="0"/>
              <a:t>Papers </a:t>
            </a:r>
          </a:p>
          <a:p>
            <a:pPr lvl="1"/>
            <a:r>
              <a:rPr lang="en-US" dirty="0" smtClean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non-positive results?</a:t>
            </a:r>
          </a:p>
          <a:p>
            <a:pPr lvl="1"/>
            <a:r>
              <a:rPr lang="en-US" dirty="0" smtClean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to share?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information early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 smtClean="0"/>
              <a:t>E</a:t>
            </a:r>
            <a:r>
              <a:rPr lang="en-US" dirty="0" smtClean="0"/>
              <a:t>lectronic </a:t>
            </a:r>
            <a:r>
              <a:rPr lang="en-US" b="1" dirty="0"/>
              <a:t>L</a:t>
            </a:r>
            <a:r>
              <a:rPr lang="en-US" dirty="0" smtClean="0"/>
              <a:t>ab </a:t>
            </a:r>
            <a:r>
              <a:rPr lang="en-US" b="1" dirty="0"/>
              <a:t>N</a:t>
            </a:r>
            <a:r>
              <a:rPr lang="en-US" dirty="0" smtClean="0"/>
              <a:t>otebook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share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 smtClean="0"/>
              <a:t>Zenodo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://zenodo.org/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</a:t>
            </a:r>
            <a:r>
              <a:rPr lang="en-US" sz="2400" b="1" dirty="0" smtClean="0"/>
              <a:t>code</a:t>
            </a:r>
            <a:endParaRPr lang="en-US" sz="2400" b="1" dirty="0"/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gitlab.com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bitbucket.org</a:t>
            </a:r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</a:t>
            </a:r>
            <a:r>
              <a:rPr lang="en-US" i="1" dirty="0" smtClean="0"/>
              <a:t>publication.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459776" y="602254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Zenodo</a:t>
            </a:r>
            <a:r>
              <a:rPr lang="en-US" dirty="0"/>
              <a:t> </a:t>
            </a:r>
            <a:r>
              <a:rPr lang="en-US" dirty="0" smtClean="0"/>
              <a:t>assigns </a:t>
            </a:r>
            <a:r>
              <a:rPr lang="en-US" dirty="0"/>
              <a:t>a Digital Object Identifier (DOI) to make the upload easily and uniquely </a:t>
            </a:r>
            <a:r>
              <a:rPr lang="en-US" dirty="0" smtClean="0"/>
              <a:t>citable, </a:t>
            </a:r>
            <a:r>
              <a:rPr lang="en-US" dirty="0"/>
              <a:t>with </a:t>
            </a:r>
            <a:r>
              <a:rPr lang="en-US" dirty="0" err="1"/>
              <a:t>GitHub</a:t>
            </a:r>
            <a:r>
              <a:rPr lang="en-US" dirty="0"/>
              <a:t> integration to enable tracking of each release.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make </a:t>
            </a:r>
            <a:br>
              <a:rPr lang="en-US" dirty="0" smtClean="0"/>
            </a:br>
            <a:r>
              <a:rPr lang="en-US" dirty="0" smtClean="0"/>
              <a:t>your publication Open Access?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</a:t>
            </a:r>
            <a:r>
              <a:rPr lang="en-US" sz="3600" b="1" dirty="0" smtClean="0">
                <a:hlinkClick r:id="rId5"/>
              </a:rPr>
              <a:t>/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Science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19566" y="1232972"/>
            <a:ext cx="5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Cloud-based management for your </a:t>
            </a:r>
            <a:r>
              <a:rPr lang="en-US" dirty="0" smtClean="0"/>
              <a:t>projects @ </a:t>
            </a:r>
            <a:r>
              <a:rPr lang="en-US" dirty="0">
                <a:hlinkClick r:id="rId2"/>
              </a:rPr>
              <a:t>https://osf.io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26" y="2206581"/>
            <a:ext cx="6446148" cy="34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</a:t>
            </a:r>
            <a:r>
              <a:rPr lang="en-US" b="1" dirty="0" smtClean="0"/>
              <a:t>manage</a:t>
            </a:r>
            <a:r>
              <a:rPr lang="en-US" dirty="0" smtClean="0"/>
              <a:t> your research data?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347740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</a:t>
            </a:r>
            <a:r>
              <a:rPr lang="en-US" dirty="0" smtClean="0"/>
              <a:t>?</a:t>
            </a:r>
          </a:p>
          <a:p>
            <a:r>
              <a:rPr lang="en-US" dirty="0" smtClean="0"/>
              <a:t>Do you do any data </a:t>
            </a:r>
            <a:r>
              <a:rPr lang="en-US" b="1" dirty="0" smtClean="0"/>
              <a:t>backup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</a:t>
            </a:r>
            <a:r>
              <a:rPr lang="en-US" b="1" dirty="0" smtClean="0"/>
              <a:t>often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 you </a:t>
            </a:r>
            <a:r>
              <a:rPr lang="en-US" b="1" dirty="0" smtClean="0"/>
              <a:t>share</a:t>
            </a:r>
            <a:r>
              <a:rPr lang="en-US" dirty="0" smtClean="0"/>
              <a:t> files/data with collaborators?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925" y="4320227"/>
            <a:ext cx="2224875" cy="1921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031" y="1597326"/>
            <a:ext cx="7829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Talk to the person next to you for 5 min and exchange about: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which license?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Share your data with one of the Creative </a:t>
            </a:r>
            <a:r>
              <a:rPr lang="en-US" b="1" dirty="0"/>
              <a:t>Commons </a:t>
            </a:r>
            <a:r>
              <a:rPr lang="en-US" b="1" dirty="0" smtClean="0"/>
              <a:t>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Share your code with one of the open source </a:t>
            </a:r>
            <a:r>
              <a:rPr lang="en-US" b="1" dirty="0"/>
              <a:t>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</a:t>
            </a:r>
            <a:r>
              <a:rPr lang="en-US" sz="2400" dirty="0" smtClean="0">
                <a:hlinkClick r:id="rId2"/>
              </a:rPr>
              <a:t>licenses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Creative work </a:t>
            </a:r>
            <a:r>
              <a:rPr lang="en-US" sz="2000" i="1" dirty="0"/>
              <a:t>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They allow </a:t>
            </a:r>
            <a:r>
              <a:rPr lang="en-US" i="1" dirty="0"/>
              <a:t>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Access Policy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289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</a:t>
            </a:r>
            <a:r>
              <a:rPr lang="en-US" dirty="0"/>
              <a:t>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</a:t>
            </a:r>
            <a:r>
              <a:rPr lang="en-US" dirty="0"/>
              <a:t>you've paid an article processing charge (APC) for the Europe PMC deposit, your paper must be published with </a:t>
            </a:r>
            <a:r>
              <a:rPr lang="en-US" b="1" dirty="0"/>
              <a:t>a CC-BY </a:t>
            </a:r>
            <a:r>
              <a:rPr lang="en-US" b="1" dirty="0" smtClean="0"/>
              <a:t>license</a:t>
            </a:r>
            <a:r>
              <a:rPr lang="en-US" dirty="0"/>
              <a:t>, so that it may be freely copied and </a:t>
            </a:r>
            <a:r>
              <a:rPr lang="en-US" dirty="0" smtClean="0"/>
              <a:t>reused, </a:t>
            </a:r>
            <a:r>
              <a:rPr lang="en-US" dirty="0"/>
              <a:t>providing that the original authors are properly credited. </a:t>
            </a:r>
            <a:r>
              <a:rPr lang="en-US" i="1" dirty="0"/>
              <a:t>Other </a:t>
            </a:r>
            <a:r>
              <a:rPr lang="en-US" i="1" dirty="0" smtClean="0"/>
              <a:t>licenses </a:t>
            </a:r>
            <a:r>
              <a:rPr lang="en-US" i="1" dirty="0"/>
              <a:t>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</a:t>
            </a:r>
            <a:r>
              <a:rPr lang="en-US" b="1" dirty="0" smtClean="0"/>
              <a:t>requirements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0474" y="5857695"/>
            <a:ext cx="7783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https://www.cancerresearchuk.org/sites/default/files/</a:t>
            </a:r>
            <a:r>
              <a:rPr lang="en-US" dirty="0" smtClean="0">
                <a:hlinkClick r:id="rId3"/>
              </a:rPr>
              <a:t>policy_on_open_access.pdf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04920" y="1221746"/>
            <a:ext cx="5734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https://frama.link/manage-data-</a:t>
            </a:r>
            <a:r>
              <a:rPr lang="en-US" sz="2800" b="1" dirty="0" smtClean="0">
                <a:hlinkClick r:id="rId2"/>
              </a:rPr>
              <a:t>quiz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pic>
        <p:nvPicPr>
          <p:cNvPr id="5" name="Picture 4" descr="Screen Shot 2019-02-26 at 13.4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65" y="1806222"/>
            <a:ext cx="4422272" cy="4957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07" y="512927"/>
            <a:ext cx="1698393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Always </a:t>
            </a:r>
            <a:r>
              <a:rPr lang="en-US" b="1" dirty="0" smtClean="0"/>
              <a:t>make a copy </a:t>
            </a:r>
            <a:r>
              <a:rPr lang="en-US" dirty="0" smtClean="0"/>
              <a:t>of your data</a:t>
            </a:r>
          </a:p>
          <a:p>
            <a:r>
              <a:rPr lang="en-US" b="1" dirty="0" smtClean="0"/>
              <a:t>Backup</a:t>
            </a:r>
            <a:r>
              <a:rPr lang="en-US" dirty="0" smtClean="0"/>
              <a:t> your data at least </a:t>
            </a:r>
            <a:r>
              <a:rPr lang="en-US" b="1" dirty="0" smtClean="0"/>
              <a:t>twice</a:t>
            </a:r>
            <a:r>
              <a:rPr lang="en-US" dirty="0" smtClean="0"/>
              <a:t> at two different locations </a:t>
            </a:r>
          </a:p>
          <a:p>
            <a:r>
              <a:rPr lang="en-US" dirty="0" smtClean="0"/>
              <a:t>Document your process using a </a:t>
            </a:r>
            <a:r>
              <a:rPr lang="en-US" b="1" dirty="0" smtClean="0"/>
              <a:t>ReadMe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Ideally </a:t>
            </a:r>
            <a:r>
              <a:rPr lang="en-US" dirty="0"/>
              <a:t>most </a:t>
            </a:r>
            <a:r>
              <a:rPr lang="en-US" b="1" dirty="0"/>
              <a:t>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dirty="0" smtClean="0"/>
              <a:t>Share your work under a Creative Commons</a:t>
            </a:r>
          </a:p>
          <a:p>
            <a:pPr marL="0" indent="0">
              <a:buNone/>
            </a:pPr>
            <a:r>
              <a:rPr lang="en-US" dirty="0"/>
              <a:t>o</a:t>
            </a:r>
            <a:r>
              <a:rPr lang="en-US" dirty="0" smtClean="0"/>
              <a:t>r Open </a:t>
            </a:r>
            <a:r>
              <a:rPr lang="en-US" dirty="0"/>
              <a:t>Source </a:t>
            </a:r>
            <a:r>
              <a:rPr lang="en-US" b="1" dirty="0" smtClean="0"/>
              <a:t>license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41" y="5987779"/>
            <a:ext cx="2020508" cy="70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00" y="5022218"/>
            <a:ext cx="1216735" cy="1672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x-none" dirty="0" smtClean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The_Scream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x-none" sz="2800" dirty="0" smtClean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695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Never work directly on the raw data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Leave it intact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Always </a:t>
            </a:r>
            <a:r>
              <a:rPr lang="en-US" sz="3600" b="1" dirty="0" smtClean="0"/>
              <a:t>make a copy</a:t>
            </a:r>
            <a:r>
              <a:rPr lang="en-US" sz="3600" dirty="0" smtClean="0"/>
              <a:t>, and work on the copy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2699272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53983" y="2156770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manual </a:t>
            </a:r>
            <a:r>
              <a:rPr lang="is-IS" dirty="0" smtClean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much would you be willing to lose?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Software allows you to set up </a:t>
            </a:r>
            <a:r>
              <a:rPr lang="en-US" sz="3200" b="1" i="1" dirty="0" smtClean="0"/>
              <a:t>backup time </a:t>
            </a:r>
          </a:p>
          <a:p>
            <a:pPr algn="ctr"/>
            <a:r>
              <a:rPr lang="en-US" sz="3200" i="1" dirty="0" smtClean="0"/>
              <a:t>automatically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</TotalTime>
  <Words>1289</Words>
  <Application>Microsoft Macintosh PowerPoint</Application>
  <PresentationFormat>On-screen Show (4:3)</PresentationFormat>
  <Paragraphs>204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Data sharing and Backup</vt:lpstr>
      <vt:lpstr>How do you manage your research data?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Open Science Framework</vt:lpstr>
      <vt:lpstr>Under which license?</vt:lpstr>
      <vt:lpstr>Open Access Policy</vt:lpstr>
      <vt:lpstr>Quiz</vt:lpstr>
      <vt:lpstr>Conclusion</vt:lpstr>
    </vt:vector>
  </TitlesOfParts>
  <Company>CRUK Cambridge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Cancer Research UK</cp:lastModifiedBy>
  <cp:revision>247</cp:revision>
  <dcterms:created xsi:type="dcterms:W3CDTF">2018-02-23T07:46:05Z</dcterms:created>
  <dcterms:modified xsi:type="dcterms:W3CDTF">2019-02-26T13:49:03Z</dcterms:modified>
</cp:coreProperties>
</file>